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9" r:id="rId2"/>
    <p:sldId id="282" r:id="rId3"/>
    <p:sldId id="290" r:id="rId4"/>
    <p:sldId id="269" r:id="rId5"/>
    <p:sldId id="284" r:id="rId6"/>
    <p:sldId id="270" r:id="rId7"/>
    <p:sldId id="285" r:id="rId8"/>
    <p:sldId id="291" r:id="rId9"/>
    <p:sldId id="286" r:id="rId10"/>
    <p:sldId id="288" r:id="rId11"/>
    <p:sldId id="287" r:id="rId12"/>
    <p:sldId id="289" r:id="rId13"/>
    <p:sldId id="283" r:id="rId14"/>
  </p:sldIdLst>
  <p:sldSz cx="12192000" cy="6858000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3D6B"/>
    <a:srgbClr val="0098B6"/>
    <a:srgbClr val="00CC99"/>
    <a:srgbClr val="F0A824"/>
    <a:srgbClr val="00A8CA"/>
    <a:srgbClr val="C88B00"/>
    <a:srgbClr val="313D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DEA94-6E24-459C-92E8-8CB3453DC963}" type="datetimeFigureOut">
              <a:rPr lang="el-GR" smtClean="0"/>
              <a:t>12/4/2019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BBC28-2B25-4146-A688-E0C4348C43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327974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56767-F5DB-42E6-B622-7070C5FA8AF3}" type="datetimeFigureOut">
              <a:rPr lang="el-GR" smtClean="0"/>
              <a:t>12/4/2019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C0A88-C99C-4639-BC83-1B065D3397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925949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C0A88-C99C-4639-BC83-1B065D339794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526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C0A88-C99C-4639-BC83-1B065D339794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84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256905"/>
            <a:ext cx="12192000" cy="601095"/>
          </a:xfrm>
          <a:prstGeom prst="rect">
            <a:avLst/>
          </a:prstGeom>
          <a:solidFill>
            <a:srgbClr val="313D81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9502" y="2315269"/>
            <a:ext cx="9144000" cy="97401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19502" y="3381355"/>
            <a:ext cx="9144000" cy="560059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0">
                <a:solidFill>
                  <a:srgbClr val="C88B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  <a:endParaRPr lang="el-G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02" y="679583"/>
            <a:ext cx="2984940" cy="1500459"/>
          </a:xfrm>
          <a:prstGeom prst="rect">
            <a:avLst/>
          </a:prstGeom>
        </p:spPr>
      </p:pic>
      <p:pic>
        <p:nvPicPr>
          <p:cNvPr id="1025" name="Picture 9" descr="G:\PR\Current Clients\Horizon 2020\EU logo\eu_flag-2015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4234" y="6360602"/>
            <a:ext cx="5969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5591502" y="6326620"/>
            <a:ext cx="5822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effectLst/>
                <a:latin typeface="+mj-lt"/>
                <a:ea typeface="Calibri" charset="0"/>
                <a:cs typeface="Times New Roman" charset="0"/>
              </a:rPr>
              <a:t>This project has received funding from the European Union’s Horizon 2020 research and innovation </a:t>
            </a:r>
            <a:r>
              <a:rPr lang="en-US" sz="1200" dirty="0" err="1">
                <a:solidFill>
                  <a:schemeClr val="bg1"/>
                </a:solidFill>
                <a:effectLst/>
                <a:latin typeface="+mj-lt"/>
                <a:ea typeface="Calibri" charset="0"/>
                <a:cs typeface="Times New Roman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+mj-lt"/>
                <a:ea typeface="Calibri" charset="0"/>
                <a:cs typeface="Times New Roman" charset="0"/>
              </a:rPr>
              <a:t> under grant agreement No 740627.</a:t>
            </a:r>
            <a:r>
              <a:rPr lang="en-GB" sz="1200" dirty="0">
                <a:solidFill>
                  <a:schemeClr val="bg1"/>
                </a:solidFill>
                <a:effectLst/>
                <a:latin typeface="+mj-lt"/>
              </a:rPr>
              <a:t> 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019502" y="4163260"/>
            <a:ext cx="4806950" cy="574749"/>
          </a:xfrm>
        </p:spPr>
        <p:txBody>
          <a:bodyPr anchor="ctr"/>
          <a:lstStyle>
            <a:lvl1pPr marL="0" indent="0" algn="l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Presenter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19502" y="4809185"/>
            <a:ext cx="4806950" cy="414643"/>
          </a:xfrm>
        </p:spPr>
        <p:txBody>
          <a:bodyPr anchor="ctr">
            <a:noAutofit/>
          </a:bodyPr>
          <a:lstStyle>
            <a:lvl1pPr marL="0" indent="0" algn="l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Organisation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8548577" y="5224463"/>
            <a:ext cx="3462448" cy="911225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 baseline="0"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Insert presentation date </a:t>
            </a:r>
            <a:r>
              <a:rPr lang="en-US"/>
              <a:t>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8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8200" y="1334814"/>
            <a:ext cx="105156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098B6"/>
                </a:gs>
                <a:gs pos="100000">
                  <a:srgbClr val="0098B6">
                    <a:alpha val="0"/>
                  </a:srgb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7691" y="64194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IE" smtClean="0"/>
              <a:t>MS 20 Comms Programme Referenced +networked DM actors</a:t>
            </a:r>
            <a:endParaRPr lang="el-G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419410"/>
            <a:ext cx="727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IE"/>
              <a:t>Slide </a:t>
            </a:r>
            <a:fld id="{D30F262A-29C6-4D22-AEDB-8B2C4301D7A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315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7691" y="64194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IE" smtClean="0"/>
              <a:t>MS 20 Comms Programme Referenced +networked DM actors</a:t>
            </a:r>
            <a:endParaRPr lang="el-G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419410"/>
            <a:ext cx="727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IE"/>
              <a:t>Slide </a:t>
            </a:r>
            <a:fld id="{D30F262A-29C6-4D22-AEDB-8B2C4301D7A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2655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771777"/>
            <a:ext cx="4302034" cy="1608056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thanks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59863"/>
            <a:ext cx="4302034" cy="560059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0">
                <a:solidFill>
                  <a:srgbClr val="C88B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l-G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88831"/>
            <a:ext cx="2984940" cy="1500459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1524000" y="4939893"/>
            <a:ext cx="9144000" cy="560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C88B00"/>
              </a:buClr>
              <a:buSzPct val="80000"/>
              <a:buFont typeface="Courier New" charset="0"/>
              <a:buNone/>
              <a:defRPr sz="3600" b="0" kern="1200">
                <a:solidFill>
                  <a:srgbClr val="C88B00"/>
                </a:solidFill>
                <a:latin typeface="Candara" charset="0"/>
                <a:ea typeface="Candara" charset="0"/>
                <a:cs typeface="Candara" charset="0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88B00"/>
              </a:buClr>
              <a:buSzPct val="80000"/>
              <a:buFont typeface="Courier New" charset="0"/>
              <a:buNone/>
              <a:defRPr sz="2000" kern="1200">
                <a:solidFill>
                  <a:schemeClr val="tx2"/>
                </a:solidFill>
                <a:latin typeface="Candara" charset="0"/>
                <a:ea typeface="Candara" charset="0"/>
                <a:cs typeface="Candara" charset="0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88B00"/>
              </a:buClr>
              <a:buSzPct val="80000"/>
              <a:buFont typeface="Courier New" charset="0"/>
              <a:buNone/>
              <a:defRPr sz="1800" kern="1200">
                <a:solidFill>
                  <a:schemeClr val="tx2"/>
                </a:solidFill>
                <a:latin typeface="Candara" charset="0"/>
                <a:ea typeface="Candara" charset="0"/>
                <a:cs typeface="Candara" charset="0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88B00"/>
              </a:buClr>
              <a:buSzPct val="80000"/>
              <a:buFont typeface="Courier New" charset="0"/>
              <a:buNone/>
              <a:defRPr sz="1600" kern="1200">
                <a:solidFill>
                  <a:schemeClr val="tx2"/>
                </a:solidFill>
                <a:latin typeface="Candara" charset="0"/>
                <a:ea typeface="Candara" charset="0"/>
                <a:cs typeface="Candara" charset="0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88B00"/>
              </a:buClr>
              <a:buSzPct val="80000"/>
              <a:buFont typeface="Courier New" charset="0"/>
              <a:buNone/>
              <a:defRPr sz="1600" kern="1200">
                <a:solidFill>
                  <a:schemeClr val="tx2"/>
                </a:solidFill>
                <a:latin typeface="Candara" charset="0"/>
                <a:ea typeface="Candara" charset="0"/>
                <a:cs typeface="Candara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256905"/>
            <a:ext cx="12192000" cy="601095"/>
          </a:xfrm>
          <a:prstGeom prst="rect">
            <a:avLst/>
          </a:prstGeom>
          <a:solidFill>
            <a:srgbClr val="313D81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9502" y="2315269"/>
            <a:ext cx="9144000" cy="97401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19502" y="3381355"/>
            <a:ext cx="9144000" cy="560059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0">
                <a:solidFill>
                  <a:srgbClr val="C88B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  <a:endParaRPr lang="el-G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02" y="679583"/>
            <a:ext cx="2984940" cy="1500459"/>
          </a:xfrm>
          <a:prstGeom prst="rect">
            <a:avLst/>
          </a:prstGeom>
        </p:spPr>
      </p:pic>
      <p:pic>
        <p:nvPicPr>
          <p:cNvPr id="1025" name="Picture 9" descr="G:\PR\Current Clients\Horizon 2020\EU logo\eu_flag-2015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4234" y="6360602"/>
            <a:ext cx="5969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5591502" y="6326620"/>
            <a:ext cx="5822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effectLst/>
                <a:latin typeface="+mj-lt"/>
                <a:ea typeface="Calibri" charset="0"/>
                <a:cs typeface="Times New Roman" charset="0"/>
              </a:rPr>
              <a:t>This project has received funding from the European Union’s Horizon 2020 research and innovation </a:t>
            </a:r>
            <a:r>
              <a:rPr lang="en-US" sz="1200" dirty="0" err="1">
                <a:solidFill>
                  <a:schemeClr val="bg1"/>
                </a:solidFill>
                <a:effectLst/>
                <a:latin typeface="+mj-lt"/>
                <a:ea typeface="Calibri" charset="0"/>
                <a:cs typeface="Times New Roman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+mj-lt"/>
                <a:ea typeface="Calibri" charset="0"/>
                <a:cs typeface="Times New Roman" charset="0"/>
              </a:rPr>
              <a:t> under grant agreement No 740627.</a:t>
            </a:r>
            <a:r>
              <a:rPr lang="en-GB" sz="1200" dirty="0">
                <a:solidFill>
                  <a:schemeClr val="bg1"/>
                </a:solidFill>
                <a:effectLst/>
                <a:latin typeface="+mj-lt"/>
              </a:rPr>
              <a:t> 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019502" y="4163260"/>
            <a:ext cx="4806950" cy="574749"/>
          </a:xfrm>
        </p:spPr>
        <p:txBody>
          <a:bodyPr anchor="ctr"/>
          <a:lstStyle>
            <a:lvl1pPr marL="0" indent="0" algn="l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Presenter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19502" y="4809185"/>
            <a:ext cx="4806950" cy="414643"/>
          </a:xfrm>
        </p:spPr>
        <p:txBody>
          <a:bodyPr anchor="ctr">
            <a:noAutofit/>
          </a:bodyPr>
          <a:lstStyle>
            <a:lvl1pPr marL="0" indent="0" algn="l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Organisation</a:t>
            </a:r>
            <a:endParaRPr lang="en-US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8548577" y="5224463"/>
            <a:ext cx="3462448" cy="911225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 baseline="0"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Insert presentation date </a:t>
            </a:r>
            <a:r>
              <a:rPr lang="en-US"/>
              <a:t>and location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256905"/>
            <a:ext cx="12192000" cy="601095"/>
          </a:xfrm>
          <a:prstGeom prst="rect">
            <a:avLst/>
          </a:prstGeom>
          <a:solidFill>
            <a:srgbClr val="313D81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9502" y="2315269"/>
            <a:ext cx="9144000" cy="97401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19502" y="3381355"/>
            <a:ext cx="9144000" cy="560059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0">
                <a:solidFill>
                  <a:srgbClr val="C88B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  <a:endParaRPr lang="el-G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02" y="679583"/>
            <a:ext cx="2984940" cy="1500459"/>
          </a:xfrm>
          <a:prstGeom prst="rect">
            <a:avLst/>
          </a:prstGeom>
        </p:spPr>
      </p:pic>
      <p:pic>
        <p:nvPicPr>
          <p:cNvPr id="1025" name="Picture 9" descr="G:\PR\Current Clients\Horizon 2020\EU logo\eu_flag-2015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4234" y="6360602"/>
            <a:ext cx="5969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5591502" y="6326620"/>
            <a:ext cx="5822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effectLst/>
                <a:latin typeface="+mj-lt"/>
                <a:ea typeface="Calibri" charset="0"/>
                <a:cs typeface="Times New Roman" charset="0"/>
              </a:rPr>
              <a:t>This project has received funding from the European Union’s Horizon 2020 research and innovation </a:t>
            </a:r>
            <a:r>
              <a:rPr lang="en-US" sz="1200" dirty="0" err="1">
                <a:solidFill>
                  <a:schemeClr val="bg1"/>
                </a:solidFill>
                <a:effectLst/>
                <a:latin typeface="+mj-lt"/>
                <a:ea typeface="Calibri" charset="0"/>
                <a:cs typeface="Times New Roman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+mj-lt"/>
                <a:ea typeface="Calibri" charset="0"/>
                <a:cs typeface="Times New Roman" charset="0"/>
              </a:rPr>
              <a:t> under grant agreement No 740627.</a:t>
            </a:r>
            <a:r>
              <a:rPr lang="en-GB" sz="1200" dirty="0">
                <a:solidFill>
                  <a:schemeClr val="bg1"/>
                </a:solidFill>
                <a:effectLst/>
                <a:latin typeface="+mj-lt"/>
              </a:rPr>
              <a:t> 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019502" y="4163260"/>
            <a:ext cx="4806950" cy="574749"/>
          </a:xfrm>
        </p:spPr>
        <p:txBody>
          <a:bodyPr anchor="ctr"/>
          <a:lstStyle>
            <a:lvl1pPr marL="0" indent="0" algn="l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Presenter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19502" y="4809185"/>
            <a:ext cx="4806950" cy="414643"/>
          </a:xfrm>
        </p:spPr>
        <p:txBody>
          <a:bodyPr anchor="ctr">
            <a:noAutofit/>
          </a:bodyPr>
          <a:lstStyle>
            <a:lvl1pPr marL="0" indent="0" algn="l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Organisation</a:t>
            </a:r>
            <a:endParaRPr lang="en-US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8548577" y="5224463"/>
            <a:ext cx="3462448" cy="911225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 baseline="0"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Insert presentation date </a:t>
            </a:r>
            <a:r>
              <a:rPr lang="en-US"/>
              <a:t>and location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1848" y="1310839"/>
            <a:ext cx="5969876" cy="1421851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Break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848" y="2868941"/>
            <a:ext cx="5118538" cy="560059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rgbClr val="C88B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964" y="5497033"/>
            <a:ext cx="2369829" cy="1191257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1848" y="1310839"/>
            <a:ext cx="5969876" cy="1421851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Break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848" y="2868941"/>
            <a:ext cx="5118538" cy="560059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rgbClr val="C88B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964" y="5497033"/>
            <a:ext cx="2369829" cy="119125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1848" y="1310839"/>
            <a:ext cx="5969876" cy="1421851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Break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848" y="2868941"/>
            <a:ext cx="5118538" cy="560059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rgbClr val="C88B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964" y="5497033"/>
            <a:ext cx="2369829" cy="119125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IE" dirty="0"/>
              <a:t>Presentation Contents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28260" y="1825625"/>
            <a:ext cx="8525540" cy="43513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88B00"/>
              </a:buClr>
              <a:buSzPct val="80000"/>
              <a:buFont typeface="Courier New" charset="0"/>
              <a:buNone/>
              <a:tabLst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88B00"/>
              </a:buClr>
              <a:buSzPct val="80000"/>
              <a:buFont typeface="Courier New" charset="0"/>
              <a:buNone/>
              <a:tabLst/>
              <a:defRPr/>
            </a:pPr>
            <a:r>
              <a:rPr lang="en-US" dirty="0"/>
              <a:t>Topic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88B00"/>
              </a:buClr>
              <a:buSzPct val="80000"/>
              <a:buFont typeface="Courier New" charset="0"/>
              <a:buNone/>
              <a:tabLst/>
              <a:defRPr/>
            </a:pPr>
            <a:r>
              <a:rPr lang="en-US" dirty="0"/>
              <a:t>Topic</a:t>
            </a:r>
          </a:p>
          <a:p>
            <a:pPr lvl="0"/>
            <a:r>
              <a:rPr lang="en-US" dirty="0"/>
              <a:t>Topic</a:t>
            </a:r>
          </a:p>
          <a:p>
            <a:pPr lvl="0"/>
            <a:r>
              <a:rPr lang="en-US" dirty="0"/>
              <a:t>Topic</a:t>
            </a:r>
          </a:p>
          <a:p>
            <a:pPr lvl="0"/>
            <a:r>
              <a:rPr lang="en-US" dirty="0"/>
              <a:t>Topic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1334814"/>
            <a:ext cx="105156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098B6"/>
                </a:gs>
                <a:gs pos="100000">
                  <a:srgbClr val="0098B6">
                    <a:alpha val="0"/>
                  </a:srgb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7691" y="64194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Candara" charset="0"/>
                <a:ea typeface="Candara" charset="0"/>
                <a:cs typeface="Candara" charset="0"/>
              </a:defRPr>
            </a:lvl1pPr>
          </a:lstStyle>
          <a:p>
            <a:r>
              <a:rPr lang="en-IE" smtClean="0"/>
              <a:t>MS 20 Comms Programme Referenced +networked DM actors</a:t>
            </a:r>
            <a:endParaRPr lang="el-G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419410"/>
            <a:ext cx="727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Candara" charset="0"/>
                <a:ea typeface="Candara" charset="0"/>
                <a:cs typeface="Candara" charset="0"/>
              </a:defRPr>
            </a:lvl1pPr>
          </a:lstStyle>
          <a:p>
            <a:r>
              <a:rPr lang="en-IE"/>
              <a:t>Slide </a:t>
            </a:r>
            <a:fld id="{D30F262A-29C6-4D22-AEDB-8B2C4301D7A3}" type="slidenum">
              <a:rPr lang="el-GR" smtClean="0"/>
              <a:pPr/>
              <a:t>‹#›</a:t>
            </a:fld>
            <a:endParaRPr lang="el-GR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1334814"/>
            <a:ext cx="105156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098B6"/>
                </a:gs>
                <a:gs pos="100000">
                  <a:srgbClr val="0098B6">
                    <a:alpha val="0"/>
                  </a:srgb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7691" y="64194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Candara" charset="0"/>
                <a:ea typeface="Candara" charset="0"/>
                <a:cs typeface="Candara" charset="0"/>
              </a:defRPr>
            </a:lvl1pPr>
          </a:lstStyle>
          <a:p>
            <a:r>
              <a:rPr lang="en-IE" smtClean="0"/>
              <a:t>MS 20 Comms Programme Referenced +networked DM actors</a:t>
            </a:r>
            <a:endParaRPr lang="el-G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419410"/>
            <a:ext cx="727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Candara" charset="0"/>
                <a:ea typeface="Candara" charset="0"/>
                <a:cs typeface="Candara" charset="0"/>
              </a:defRPr>
            </a:lvl1pPr>
          </a:lstStyle>
          <a:p>
            <a:r>
              <a:rPr lang="en-IE"/>
              <a:t>Slide </a:t>
            </a:r>
            <a:fld id="{D30F262A-29C6-4D22-AEDB-8B2C4301D7A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572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8200" y="1334814"/>
            <a:ext cx="105156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098B6"/>
                </a:gs>
                <a:gs pos="100000">
                  <a:srgbClr val="0098B6">
                    <a:alpha val="0"/>
                  </a:srgb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7691" y="64194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IE" smtClean="0"/>
              <a:t>MS 20 Comms Programme Referenced +networked DM actors</a:t>
            </a:r>
            <a:endParaRPr lang="el-G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419410"/>
            <a:ext cx="727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IE"/>
              <a:t>Slide </a:t>
            </a:r>
            <a:fld id="{D30F262A-29C6-4D22-AEDB-8B2C4301D7A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412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33124"/>
            <a:ext cx="10515600" cy="938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7691" y="64194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Candara" charset="0"/>
                <a:ea typeface="Candara" charset="0"/>
                <a:cs typeface="Candara" charset="0"/>
              </a:defRPr>
            </a:lvl1pPr>
          </a:lstStyle>
          <a:p>
            <a:r>
              <a:rPr lang="en-IE" smtClean="0"/>
              <a:t>MS 20 Comms Programme Referenced +networked DM actors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419410"/>
            <a:ext cx="727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Candara" charset="0"/>
                <a:ea typeface="Candara" charset="0"/>
                <a:cs typeface="Candara" charset="0"/>
              </a:defRPr>
            </a:lvl1pPr>
          </a:lstStyle>
          <a:p>
            <a:r>
              <a:rPr lang="en-IE" dirty="0"/>
              <a:t>Slide </a:t>
            </a:r>
            <a:fld id="{D30F262A-29C6-4D22-AEDB-8B2C4301D7A3}" type="slidenum">
              <a:rPr lang="el-GR" smtClean="0"/>
              <a:pPr/>
              <a:t>‹#›</a:t>
            </a:fld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141" y="5959916"/>
            <a:ext cx="1577292" cy="792867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858000"/>
            <a:ext cx="12192000" cy="0"/>
          </a:xfrm>
          <a:prstGeom prst="line">
            <a:avLst/>
          </a:prstGeom>
          <a:ln w="50800">
            <a:gradFill flip="none" rotWithShape="1">
              <a:gsLst>
                <a:gs pos="52000">
                  <a:srgbClr val="00A8CA"/>
                </a:gs>
                <a:gs pos="0">
                  <a:srgbClr val="F0A824"/>
                </a:gs>
                <a:gs pos="100000">
                  <a:srgbClr val="E13D6B"/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33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59" r:id="rId5"/>
    <p:sldLayoutId id="2147483660" r:id="rId6"/>
    <p:sldLayoutId id="2147483664" r:id="rId7"/>
    <p:sldLayoutId id="2147483650" r:id="rId8"/>
    <p:sldLayoutId id="2147483652" r:id="rId9"/>
    <p:sldLayoutId id="2147483654" r:id="rId10"/>
    <p:sldLayoutId id="2147483655" r:id="rId11"/>
    <p:sldLayoutId id="214748366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A8CA"/>
          </a:solidFill>
          <a:latin typeface="Candara" charset="0"/>
          <a:ea typeface="Candara" charset="0"/>
          <a:cs typeface="Candara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rgbClr val="C88B00"/>
        </a:buClr>
        <a:buSzPct val="80000"/>
        <a:buFont typeface="Courier New" charset="0"/>
        <a:buChar char="o"/>
        <a:defRPr sz="2800" kern="1200">
          <a:solidFill>
            <a:schemeClr val="tx2"/>
          </a:solidFill>
          <a:latin typeface="Candara" charset="0"/>
          <a:ea typeface="Candara" charset="0"/>
          <a:cs typeface="Candara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C88B00"/>
        </a:buClr>
        <a:buSzPct val="80000"/>
        <a:buFont typeface="Courier New" charset="0"/>
        <a:buChar char="o"/>
        <a:defRPr sz="2400" kern="1200">
          <a:solidFill>
            <a:schemeClr val="tx2"/>
          </a:solidFill>
          <a:latin typeface="Candara" charset="0"/>
          <a:ea typeface="Candara" charset="0"/>
          <a:cs typeface="Candara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C88B00"/>
        </a:buClr>
        <a:buSzPct val="80000"/>
        <a:buFont typeface="Courier New" charset="0"/>
        <a:buChar char="o"/>
        <a:defRPr sz="2000" kern="1200">
          <a:solidFill>
            <a:schemeClr val="tx2"/>
          </a:solidFill>
          <a:latin typeface="Candara" charset="0"/>
          <a:ea typeface="Candara" charset="0"/>
          <a:cs typeface="Candara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C88B00"/>
        </a:buClr>
        <a:buSzPct val="80000"/>
        <a:buFont typeface="Courier New" charset="0"/>
        <a:buChar char="o"/>
        <a:defRPr sz="1800" kern="1200">
          <a:solidFill>
            <a:schemeClr val="tx2"/>
          </a:solidFill>
          <a:latin typeface="Candara" charset="0"/>
          <a:ea typeface="Candara" charset="0"/>
          <a:cs typeface="Candara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C88B00"/>
        </a:buClr>
        <a:buSzPct val="80000"/>
        <a:buFont typeface="Courier New" charset="0"/>
        <a:buChar char="o"/>
        <a:defRPr sz="1800" kern="1200">
          <a:solidFill>
            <a:schemeClr val="tx2"/>
          </a:solidFill>
          <a:latin typeface="Candara" charset="0"/>
          <a:ea typeface="Candara" charset="0"/>
          <a:cs typeface="Candar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edmine.iccs.gr/projects/in-prep/dmsf?folder_id=6738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redmine.iccs.gr/projects/in-prep/dmsf?folder_id=6738" TargetMode="Externa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edmine.iccs.gr/projects/in-prep/dmsf?folder_id=4409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karl@carrcommunications.ie" TargetMode="External"/><Relationship Id="rId2" Type="http://schemas.openxmlformats.org/officeDocument/2006/relationships/hyperlink" Target="mailto:meadhbh@carrcommunications.ie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-prep.eu/wp-content/uploads/2018/05/IN-PREP_D8.1_IN-PREP_Brand_Strategy_v1.001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dmine.iccs.gr/projects/in-prep/dmsf?folder_id=6738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in-prep.eu/wp-content/uploads/2019/04/IN-PREP-D-8.4-Infopack_27.02.2019_CARR.pdf" TargetMode="External"/><Relationship Id="rId5" Type="http://schemas.openxmlformats.org/officeDocument/2006/relationships/hyperlink" Target="https://www.in-prep.eu/wp-content/uploads/2019/04/IN-PREP_D8.3_DisseminationPlan_CARR_26.02.19.pdf" TargetMode="External"/><Relationship Id="rId4" Type="http://schemas.openxmlformats.org/officeDocument/2006/relationships/hyperlink" Target="https://www.in-prep.eu/wp-content/uploads/2018/05/IN-PREP_D8.2_Communication_Strategy_and_Plan_v1.001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19501" y="2315268"/>
            <a:ext cx="9850267" cy="122642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Communication Programme  MS20</a:t>
            </a:r>
            <a:br>
              <a:rPr lang="en-US" sz="4400" dirty="0" smtClean="0"/>
            </a:br>
            <a:endParaRPr lang="en-US" sz="3100" b="0" i="1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i="1" dirty="0"/>
              <a:t>w</a:t>
            </a:r>
            <a:r>
              <a:rPr lang="en-US" sz="2400" i="1" dirty="0" smtClean="0"/>
              <a:t>ith</a:t>
            </a:r>
            <a:r>
              <a:rPr lang="en-US" sz="2400" dirty="0" smtClean="0"/>
              <a:t> </a:t>
            </a:r>
            <a:r>
              <a:rPr lang="en-US" sz="2400" b="1" dirty="0" smtClean="0"/>
              <a:t>Referenced &amp; networked disaster risk management actors</a:t>
            </a:r>
            <a:endParaRPr lang="en-US" sz="2400" b="1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1019502" y="4163260"/>
            <a:ext cx="4806950" cy="84424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Johanna Varghese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Meadhbh Costello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Karl Coleman</a:t>
            </a:r>
            <a:endParaRPr lang="en-US" sz="200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916471" y="5340325"/>
            <a:ext cx="4806950" cy="414643"/>
          </a:xfrm>
        </p:spPr>
        <p:txBody>
          <a:bodyPr/>
          <a:lstStyle/>
          <a:p>
            <a:r>
              <a:rPr lang="en-US" dirty="0" smtClean="0"/>
              <a:t>CARR Communications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07.04.2018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7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9345"/>
            <a:ext cx="10515600" cy="938158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Referenced and networked method</a:t>
            </a:r>
            <a:br>
              <a:rPr lang="en-IE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700" b="0" i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FC51EB-D76D-4E33-BC3F-9AC56C4F2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dirty="0" smtClean="0"/>
              <a:t>MS 20 Comms Programme </a:t>
            </a:r>
          </a:p>
          <a:p>
            <a:r>
              <a:rPr lang="en-IE" dirty="0" smtClean="0"/>
              <a:t>Referenced +networked DM actors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D500FB-E7D0-4F84-A83F-5C0B9ACEC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IE"/>
              <a:t>Slide </a:t>
            </a:r>
            <a:fld id="{D30F262A-29C6-4D22-AEDB-8B2C4301D7A3}" type="slidenum">
              <a:rPr lang="el-GR" smtClean="0"/>
              <a:pPr/>
              <a:t>10</a:t>
            </a:fld>
            <a:endParaRPr lang="el-GR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2279" y="1244598"/>
            <a:ext cx="11289666" cy="1105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A8CA"/>
                </a:solidFill>
                <a:latin typeface="Candara" charset="0"/>
                <a:ea typeface="Candara" charset="0"/>
                <a:cs typeface="Candara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IE" sz="9600" b="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IE" sz="9600" b="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IE" sz="5600" b="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“… Utilise existing communication channels as communication amplifiers. </a:t>
            </a:r>
            <a:r>
              <a:rPr lang="en-IE" sz="5600" b="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These </a:t>
            </a:r>
            <a:r>
              <a:rPr lang="en-IE" sz="5600" b="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well established networks, associations and groupings of disaster risk management actors … </a:t>
            </a:r>
            <a:r>
              <a:rPr lang="en-IE" sz="5600" b="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will </a:t>
            </a:r>
            <a:r>
              <a:rPr lang="en-IE" sz="5600" b="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 developed across the EU so that results of the </a:t>
            </a:r>
            <a:r>
              <a:rPr lang="en-IE" sz="5600" b="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IN-PREP </a:t>
            </a:r>
            <a:r>
              <a:rPr lang="en-IE" sz="5600" b="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training programme can be promoted with a high impact” IN-PREP DoA (p49/64)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sz="2700" b="0" i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41248" y="2641621"/>
            <a:ext cx="4651513" cy="276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A8CA"/>
                </a:solidFill>
                <a:latin typeface="Candara" charset="0"/>
                <a:ea typeface="Candara" charset="0"/>
                <a:cs typeface="Candara" charset="0"/>
              </a:defRPr>
            </a:lvl1pPr>
          </a:lstStyle>
          <a:p>
            <a:pPr lvl="0"/>
            <a:r>
              <a:rPr lang="en-IE" sz="9600" b="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IE" sz="9600" b="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IE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Partners provided list of their networks; professional bodies or organisations</a:t>
            </a:r>
          </a:p>
          <a:p>
            <a:pPr lvl="0"/>
            <a:endParaRPr lang="en-IE" sz="9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en-IE" sz="9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WP8 </a:t>
            </a:r>
            <a:r>
              <a:rPr lang="en-IE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team slotted them into audience categories </a:t>
            </a:r>
          </a:p>
          <a:p>
            <a:pPr lvl="0"/>
            <a:endParaRPr lang="en-IE" sz="9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en-IE" sz="9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Main </a:t>
            </a:r>
            <a:r>
              <a:rPr lang="en-IE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messages and timing were matched to audience categories </a:t>
            </a:r>
            <a:endParaRPr lang="en-IE" sz="9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en-IE" sz="9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IE" sz="9600" b="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sz="2700" b="0" i="1" dirty="0"/>
          </a:p>
        </p:txBody>
      </p:sp>
      <p:sp>
        <p:nvSpPr>
          <p:cNvPr id="13" name="Oval 12"/>
          <p:cNvSpPr/>
          <p:nvPr/>
        </p:nvSpPr>
        <p:spPr>
          <a:xfrm>
            <a:off x="835696" y="2582865"/>
            <a:ext cx="552892" cy="552892"/>
          </a:xfrm>
          <a:prstGeom prst="ellipse">
            <a:avLst/>
          </a:prstGeom>
          <a:solidFill>
            <a:srgbClr val="F0A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835696" y="3495126"/>
            <a:ext cx="552892" cy="55289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2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35696" y="4361006"/>
            <a:ext cx="552892" cy="574160"/>
            <a:chOff x="2200940" y="3487476"/>
            <a:chExt cx="552892" cy="574160"/>
          </a:xfrm>
        </p:grpSpPr>
        <p:sp>
          <p:nvSpPr>
            <p:cNvPr id="16" name="Oval 15"/>
            <p:cNvSpPr/>
            <p:nvPr/>
          </p:nvSpPr>
          <p:spPr>
            <a:xfrm>
              <a:off x="2200940" y="3508744"/>
              <a:ext cx="552892" cy="552892"/>
            </a:xfrm>
            <a:prstGeom prst="ellipse">
              <a:avLst/>
            </a:prstGeom>
            <a:solidFill>
              <a:srgbClr val="F0A8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07266" y="3487476"/>
              <a:ext cx="340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ndara" charset="0"/>
                  <a:ea typeface="Candara" charset="0"/>
                  <a:cs typeface="Candara" charset="0"/>
                </a:rPr>
                <a:t>3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66041" y="5513605"/>
            <a:ext cx="6346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Link to </a:t>
            </a:r>
            <a:r>
              <a:rPr lang="en-IE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list of Referenced and Networked DRM actors</a:t>
            </a:r>
            <a:endParaRPr lang="en-IE" sz="2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8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7269"/>
            <a:ext cx="10515600" cy="9381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sz="2700" b="0" i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FC51EB-D76D-4E33-BC3F-9AC56C4F2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dirty="0" smtClean="0"/>
              <a:t>MS 20 Comms Programme </a:t>
            </a:r>
          </a:p>
          <a:p>
            <a:r>
              <a:rPr lang="en-IE" dirty="0" smtClean="0"/>
              <a:t>Referenced +networked DM actors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D500FB-E7D0-4F84-A83F-5C0B9ACEC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IE"/>
              <a:t>Slide </a:t>
            </a:r>
            <a:fld id="{D30F262A-29C6-4D22-AEDB-8B2C4301D7A3}" type="slidenum">
              <a:rPr lang="el-GR" smtClean="0"/>
              <a:pPr/>
              <a:t>11</a:t>
            </a:fld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1725769" y="5854462"/>
            <a:ext cx="5332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i="1" dirty="0" smtClean="0">
                <a:hlinkClick r:id="rId2"/>
              </a:rPr>
              <a:t>https</a:t>
            </a:r>
            <a:r>
              <a:rPr lang="en-IE" sz="1600" i="1" dirty="0">
                <a:hlinkClick r:id="rId2"/>
              </a:rPr>
              <a:t>://</a:t>
            </a:r>
            <a:r>
              <a:rPr lang="en-IE" sz="1600" i="1" dirty="0" smtClean="0">
                <a:hlinkClick r:id="rId2"/>
              </a:rPr>
              <a:t>redmine.iccs.gr/projects/in-prep/dmsf?folder_id=6738</a:t>
            </a:r>
            <a:r>
              <a:rPr lang="en-IE" sz="1600" i="1" dirty="0" smtClean="0"/>
              <a:t> </a:t>
            </a:r>
            <a:endParaRPr lang="en-IE" sz="1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769" y="1631050"/>
            <a:ext cx="7466673" cy="422341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858915" y="566245"/>
            <a:ext cx="10515600" cy="938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A8CA"/>
                </a:solidFill>
                <a:latin typeface="Candara" charset="0"/>
                <a:ea typeface="Candara" charset="0"/>
                <a:cs typeface="Candara" charset="0"/>
              </a:defRPr>
            </a:lvl1pPr>
          </a:lstStyle>
          <a:p>
            <a:r>
              <a:rPr lang="en-US" dirty="0" smtClean="0"/>
              <a:t>Critical path – Comms programme</a:t>
            </a:r>
            <a:endParaRPr lang="en-US" sz="2700" b="0" i="1" dirty="0"/>
          </a:p>
        </p:txBody>
      </p:sp>
    </p:spTree>
    <p:extLst>
      <p:ext uri="{BB962C8B-B14F-4D97-AF65-F5344CB8AC3E}">
        <p14:creationId xmlns:p14="http://schemas.microsoft.com/office/powerpoint/2010/main" val="140005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7269"/>
            <a:ext cx="10515600" cy="9381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Partner outreach – dissemination </a:t>
            </a:r>
            <a:r>
              <a:rPr lang="en-US" dirty="0"/>
              <a:t>list </a:t>
            </a:r>
            <a:r>
              <a:rPr lang="en-US" dirty="0" smtClean="0"/>
              <a:t>/ </a:t>
            </a:r>
            <a:r>
              <a:rPr lang="en-US" dirty="0"/>
              <a:t>plan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700" b="0" i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FC51EB-D76D-4E33-BC3F-9AC56C4F2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dirty="0" smtClean="0"/>
              <a:t>MS 20 Comms Programme </a:t>
            </a:r>
          </a:p>
          <a:p>
            <a:r>
              <a:rPr lang="en-IE" dirty="0" smtClean="0"/>
              <a:t>Referenced +networked DM actors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D500FB-E7D0-4F84-A83F-5C0B9ACEC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IE"/>
              <a:t>Slide </a:t>
            </a:r>
            <a:fld id="{D30F262A-29C6-4D22-AEDB-8B2C4301D7A3}" type="slidenum">
              <a:rPr lang="el-GR" smtClean="0"/>
              <a:pPr/>
              <a:t>12</a:t>
            </a:fld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820"/>
          <a:stretch/>
        </p:blipFill>
        <p:spPr>
          <a:xfrm>
            <a:off x="1222420" y="1382686"/>
            <a:ext cx="10131380" cy="41681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22420" y="5815825"/>
            <a:ext cx="5309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i="1" dirty="0">
                <a:hlinkClick r:id="rId3"/>
              </a:rPr>
              <a:t>https://</a:t>
            </a:r>
            <a:r>
              <a:rPr lang="en-IE" sz="1600" i="1" dirty="0" smtClean="0">
                <a:hlinkClick r:id="rId3"/>
              </a:rPr>
              <a:t>redmine.iccs.gr/projects/in-prep/dmsf?folder_id=4409</a:t>
            </a:r>
            <a:r>
              <a:rPr lang="en-IE" sz="1600" i="1" dirty="0" smtClean="0"/>
              <a:t> </a:t>
            </a:r>
            <a:endParaRPr lang="en-IE" sz="1600" i="1" dirty="0"/>
          </a:p>
        </p:txBody>
      </p:sp>
    </p:spTree>
    <p:extLst>
      <p:ext uri="{BB962C8B-B14F-4D97-AF65-F5344CB8AC3E}">
        <p14:creationId xmlns:p14="http://schemas.microsoft.com/office/powerpoint/2010/main" val="44670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FE555856-9C0B-4330-9C50-C412AD914DFD}"/>
              </a:ext>
            </a:extLst>
          </p:cNvPr>
          <p:cNvSpPr txBox="1">
            <a:spLocks/>
          </p:cNvSpPr>
          <p:nvPr/>
        </p:nvSpPr>
        <p:spPr>
          <a:xfrm>
            <a:off x="6449748" y="2771777"/>
            <a:ext cx="5118538" cy="366878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C88B00"/>
              </a:buClr>
              <a:buSzPct val="80000"/>
              <a:buFont typeface="Courier New" charset="0"/>
              <a:buChar char="o"/>
              <a:defRPr sz="2800" kern="1200">
                <a:solidFill>
                  <a:schemeClr val="tx2"/>
                </a:solidFill>
                <a:latin typeface="Candara" charset="0"/>
                <a:ea typeface="Candara" charset="0"/>
                <a:cs typeface="Candara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88B00"/>
              </a:buClr>
              <a:buSzPct val="80000"/>
              <a:buFont typeface="Courier New" charset="0"/>
              <a:buChar char="o"/>
              <a:defRPr sz="2400" kern="1200">
                <a:solidFill>
                  <a:schemeClr val="tx2"/>
                </a:solidFill>
                <a:latin typeface="Candara" charset="0"/>
                <a:ea typeface="Candara" charset="0"/>
                <a:cs typeface="Candara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88B00"/>
              </a:buClr>
              <a:buSzPct val="80000"/>
              <a:buFont typeface="Courier New" charset="0"/>
              <a:buChar char="o"/>
              <a:defRPr sz="2000" kern="1200">
                <a:solidFill>
                  <a:schemeClr val="tx2"/>
                </a:solidFill>
                <a:latin typeface="Candara" charset="0"/>
                <a:ea typeface="Candara" charset="0"/>
                <a:cs typeface="Candara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88B00"/>
              </a:buClr>
              <a:buSzPct val="80000"/>
              <a:buFont typeface="Courier New" charset="0"/>
              <a:buChar char="o"/>
              <a:defRPr sz="1800" kern="1200">
                <a:solidFill>
                  <a:schemeClr val="tx2"/>
                </a:solidFill>
                <a:latin typeface="Candara" charset="0"/>
                <a:ea typeface="Candara" charset="0"/>
                <a:cs typeface="Candara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88B00"/>
              </a:buClr>
              <a:buSzPct val="80000"/>
              <a:buFont typeface="Courier New" charset="0"/>
              <a:buChar char="o"/>
              <a:defRPr sz="1800" kern="1200">
                <a:solidFill>
                  <a:schemeClr val="tx2"/>
                </a:solidFill>
                <a:latin typeface="Candara" charset="0"/>
                <a:ea typeface="Candara" charset="0"/>
                <a:cs typeface="Candar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600"/>
              </a:spcBef>
              <a:buNone/>
              <a:defRPr/>
            </a:pPr>
            <a:r>
              <a:rPr lang="en-GB" sz="2000" i="1" dirty="0" smtClean="0"/>
              <a:t>For more information contact </a:t>
            </a:r>
          </a:p>
          <a:p>
            <a:pPr marL="0" indent="0" algn="r">
              <a:spcBef>
                <a:spcPts val="600"/>
              </a:spcBef>
              <a:buNone/>
              <a:defRPr/>
            </a:pPr>
            <a:r>
              <a:rPr lang="en-GB" sz="2000" dirty="0" smtClean="0"/>
              <a:t>Meadhbh Costello</a:t>
            </a:r>
          </a:p>
          <a:p>
            <a:pPr marL="0" indent="0" algn="r">
              <a:spcBef>
                <a:spcPts val="600"/>
              </a:spcBef>
              <a:buNone/>
              <a:defRPr/>
            </a:pPr>
            <a:r>
              <a:rPr lang="en-GB" sz="2000" dirty="0" smtClean="0"/>
              <a:t>Karl Coleman</a:t>
            </a:r>
          </a:p>
          <a:p>
            <a:pPr marL="0" indent="0" algn="r">
              <a:buNone/>
              <a:defRPr/>
            </a:pPr>
            <a:r>
              <a:rPr lang="en-GB" sz="2000" b="1" dirty="0"/>
              <a:t> CARR </a:t>
            </a:r>
            <a:r>
              <a:rPr lang="en-GB" sz="2000" b="1" dirty="0" smtClean="0"/>
              <a:t>Communications   </a:t>
            </a:r>
            <a:endParaRPr lang="en-GB" sz="2000" dirty="0" smtClean="0"/>
          </a:p>
          <a:p>
            <a:pPr marL="0" indent="0" algn="r">
              <a:lnSpc>
                <a:spcPct val="100000"/>
              </a:lnSpc>
              <a:buNone/>
              <a:defRPr/>
            </a:pPr>
            <a:r>
              <a:rPr lang="en-GB" sz="2000" dirty="0" smtClean="0">
                <a:sym typeface="Wingdings"/>
                <a:hlinkClick r:id="rId2"/>
              </a:rPr>
              <a:t>meadhbh@carrcommunications.ie</a:t>
            </a:r>
            <a:endParaRPr lang="en-GB" sz="2000" dirty="0" smtClean="0">
              <a:sym typeface="Wingdings"/>
            </a:endParaRPr>
          </a:p>
          <a:p>
            <a:pPr marL="0" indent="0" algn="r">
              <a:lnSpc>
                <a:spcPct val="100000"/>
              </a:lnSpc>
              <a:buNone/>
              <a:defRPr/>
            </a:pPr>
            <a:r>
              <a:rPr lang="en-GB" sz="2000" dirty="0" smtClean="0">
                <a:sym typeface="Wingdings"/>
                <a:hlinkClick r:id="rId3"/>
              </a:rPr>
              <a:t>karl@carrcommunications.ie</a:t>
            </a:r>
            <a:endParaRPr lang="en-GB" sz="2000" dirty="0" smtClean="0">
              <a:sym typeface="Wingdings"/>
            </a:endParaRPr>
          </a:p>
          <a:p>
            <a:pPr marL="0" indent="0" algn="r">
              <a:buNone/>
              <a:defRPr/>
            </a:pPr>
            <a:endParaRPr lang="en-GB" sz="2000" dirty="0" smtClean="0">
              <a:sym typeface="Wingdings"/>
            </a:endParaRPr>
          </a:p>
          <a:p>
            <a:pPr algn="r">
              <a:buFont typeface="Wingdings" pitchFamily="2" charset="2"/>
              <a:buChar char=")"/>
              <a:defRPr/>
            </a:pPr>
            <a:r>
              <a:rPr lang="en-GB" sz="2000" dirty="0" smtClean="0"/>
              <a:t>+353 1 7728900</a:t>
            </a:r>
            <a:endParaRPr lang="en-GB" sz="2000" dirty="0"/>
          </a:p>
          <a:p>
            <a:pPr algn="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86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8260" y="1557854"/>
            <a:ext cx="8525540" cy="48615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USP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IN-PREP Brand Core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Communication objectives</a:t>
            </a:r>
            <a:endParaRPr lang="en-US" dirty="0"/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i="1" dirty="0" smtClean="0"/>
              <a:t>What are we communicating?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i="1" dirty="0" smtClean="0"/>
              <a:t>Why are we doing it?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i="1" dirty="0" smtClean="0"/>
              <a:t>Who are we targeting?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Timing and challenges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Action required from </a:t>
            </a:r>
            <a:r>
              <a:rPr lang="en-US" dirty="0"/>
              <a:t>t</a:t>
            </a:r>
            <a:r>
              <a:rPr lang="en-US" dirty="0" smtClean="0"/>
              <a:t>arget audience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Message  Product  Channels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Referenced and networked method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Links to critical path and dissemination plan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211807" y="1464958"/>
            <a:ext cx="483781" cy="483781"/>
          </a:xfrm>
          <a:prstGeom prst="ellipse">
            <a:avLst/>
          </a:prstGeom>
          <a:solidFill>
            <a:srgbClr val="F0A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2208727" y="1911155"/>
            <a:ext cx="483781" cy="48378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2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196615" y="2335770"/>
            <a:ext cx="514164" cy="533942"/>
            <a:chOff x="2200940" y="3487476"/>
            <a:chExt cx="552892" cy="574160"/>
          </a:xfrm>
        </p:grpSpPr>
        <p:sp>
          <p:nvSpPr>
            <p:cNvPr id="8" name="Oval 7"/>
            <p:cNvSpPr/>
            <p:nvPr/>
          </p:nvSpPr>
          <p:spPr>
            <a:xfrm>
              <a:off x="2200940" y="3508744"/>
              <a:ext cx="552892" cy="552892"/>
            </a:xfrm>
            <a:prstGeom prst="ellipse">
              <a:avLst/>
            </a:prstGeom>
            <a:solidFill>
              <a:srgbClr val="F0A8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07266" y="3487476"/>
              <a:ext cx="340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ndara" charset="0"/>
                  <a:ea typeface="Candara" charset="0"/>
                  <a:cs typeface="Candara" charset="0"/>
                </a:rPr>
                <a:t>3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20045" y="3843057"/>
            <a:ext cx="494648" cy="513676"/>
            <a:chOff x="2200940" y="3487476"/>
            <a:chExt cx="552892" cy="574160"/>
          </a:xfrm>
        </p:grpSpPr>
        <p:sp>
          <p:nvSpPr>
            <p:cNvPr id="12" name="Oval 11"/>
            <p:cNvSpPr/>
            <p:nvPr/>
          </p:nvSpPr>
          <p:spPr>
            <a:xfrm>
              <a:off x="2200940" y="3508744"/>
              <a:ext cx="552892" cy="55289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07265" y="3487476"/>
              <a:ext cx="340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ndara" charset="0"/>
                  <a:ea typeface="Candara" charset="0"/>
                  <a:cs typeface="Candara" charset="0"/>
                </a:rPr>
                <a:t>4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14075" y="4313219"/>
            <a:ext cx="509839" cy="529451"/>
            <a:chOff x="2200940" y="3487476"/>
            <a:chExt cx="552892" cy="574160"/>
          </a:xfrm>
        </p:grpSpPr>
        <p:sp>
          <p:nvSpPr>
            <p:cNvPr id="15" name="Oval 14"/>
            <p:cNvSpPr/>
            <p:nvPr/>
          </p:nvSpPr>
          <p:spPr>
            <a:xfrm>
              <a:off x="2200940" y="3508744"/>
              <a:ext cx="552892" cy="552892"/>
            </a:xfrm>
            <a:prstGeom prst="ellipse">
              <a:avLst/>
            </a:prstGeom>
            <a:solidFill>
              <a:srgbClr val="F0A8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07265" y="3487476"/>
              <a:ext cx="340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ndara" charset="0"/>
                  <a:ea typeface="Candara" charset="0"/>
                  <a:cs typeface="Candara" charset="0"/>
                </a:rPr>
                <a:t>5</a:t>
              </a:r>
            </a:p>
          </p:txBody>
        </p:sp>
      </p:grp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xmlns="" id="{4A7725AB-C41C-44C1-B6D4-565E4413B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dirty="0" smtClean="0"/>
              <a:t>MS 20 Comms Programme </a:t>
            </a:r>
          </a:p>
          <a:p>
            <a:r>
              <a:rPr lang="en-IE" dirty="0" smtClean="0"/>
              <a:t>Referenced +networked DM actors</a:t>
            </a:r>
            <a:endParaRPr lang="el-GR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xmlns="" id="{28F7DE1E-4E33-4EC3-BF73-F2FC238E6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IE"/>
              <a:t>Slide </a:t>
            </a:r>
            <a:fld id="{D30F262A-29C6-4D22-AEDB-8B2C4301D7A3}" type="slidenum">
              <a:rPr lang="el-GR" smtClean="0"/>
              <a:pPr/>
              <a:t>2</a:t>
            </a:fld>
            <a:endParaRPr lang="el-GR" dirty="0"/>
          </a:p>
        </p:txBody>
      </p:sp>
      <p:grpSp>
        <p:nvGrpSpPr>
          <p:cNvPr id="19" name="Group 18"/>
          <p:cNvGrpSpPr/>
          <p:nvPr/>
        </p:nvGrpSpPr>
        <p:grpSpPr>
          <a:xfrm>
            <a:off x="2199152" y="4794397"/>
            <a:ext cx="524762" cy="544948"/>
            <a:chOff x="2200940" y="3487476"/>
            <a:chExt cx="552892" cy="574160"/>
          </a:xfrm>
        </p:grpSpPr>
        <p:sp>
          <p:nvSpPr>
            <p:cNvPr id="20" name="Oval 19"/>
            <p:cNvSpPr/>
            <p:nvPr/>
          </p:nvSpPr>
          <p:spPr>
            <a:xfrm>
              <a:off x="2200940" y="3508744"/>
              <a:ext cx="552892" cy="55289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07265" y="3487476"/>
              <a:ext cx="340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ndara" charset="0"/>
                  <a:ea typeface="Candara" charset="0"/>
                  <a:cs typeface="Candara" charset="0"/>
                </a:rPr>
                <a:t>6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08727" y="5266443"/>
            <a:ext cx="509839" cy="529451"/>
            <a:chOff x="2200940" y="3487476"/>
            <a:chExt cx="552892" cy="574160"/>
          </a:xfrm>
        </p:grpSpPr>
        <p:sp>
          <p:nvSpPr>
            <p:cNvPr id="23" name="Oval 22"/>
            <p:cNvSpPr/>
            <p:nvPr/>
          </p:nvSpPr>
          <p:spPr>
            <a:xfrm>
              <a:off x="2200940" y="3508744"/>
              <a:ext cx="552892" cy="552892"/>
            </a:xfrm>
            <a:prstGeom prst="ellipse">
              <a:avLst/>
            </a:prstGeom>
            <a:solidFill>
              <a:srgbClr val="F0A8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07265" y="3487476"/>
              <a:ext cx="340242" cy="567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ndara" charset="0"/>
                  <a:ea typeface="Candara" charset="0"/>
                  <a:cs typeface="Candara" charset="0"/>
                </a:rPr>
                <a:t>7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196615" y="5714770"/>
            <a:ext cx="524762" cy="544948"/>
            <a:chOff x="2200940" y="3487476"/>
            <a:chExt cx="552892" cy="574160"/>
          </a:xfrm>
        </p:grpSpPr>
        <p:sp>
          <p:nvSpPr>
            <p:cNvPr id="26" name="Oval 25"/>
            <p:cNvSpPr/>
            <p:nvPr/>
          </p:nvSpPr>
          <p:spPr>
            <a:xfrm>
              <a:off x="2200940" y="3508744"/>
              <a:ext cx="552892" cy="55289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07265" y="3487476"/>
              <a:ext cx="340242" cy="551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ndara" charset="0"/>
                  <a:ea typeface="Candara" charset="0"/>
                  <a:cs typeface="Candara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42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152" y="757269"/>
            <a:ext cx="10515600" cy="9381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IN-PREP </a:t>
            </a:r>
            <a:r>
              <a:rPr lang="en-US" i="1" dirty="0" smtClean="0"/>
              <a:t>USP*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700" b="0" i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FC51EB-D76D-4E33-BC3F-9AC56C4F2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dirty="0" smtClean="0"/>
              <a:t>MS 20 Comms Programme </a:t>
            </a:r>
          </a:p>
          <a:p>
            <a:r>
              <a:rPr lang="en-IE" dirty="0" smtClean="0"/>
              <a:t>Referenced +networked DM actors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D500FB-E7D0-4F84-A83F-5C0B9ACEC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IE"/>
              <a:t>Slide </a:t>
            </a:r>
            <a:fld id="{D30F262A-29C6-4D22-AEDB-8B2C4301D7A3}" type="slidenum">
              <a:rPr lang="el-GR" smtClean="0"/>
              <a:pPr/>
              <a:t>3</a:t>
            </a:fld>
            <a:endParaRPr lang="el-GR" dirty="0"/>
          </a:p>
        </p:txBody>
      </p:sp>
      <p:sp>
        <p:nvSpPr>
          <p:cNvPr id="11" name="Oval 10"/>
          <p:cNvSpPr/>
          <p:nvPr/>
        </p:nvSpPr>
        <p:spPr>
          <a:xfrm>
            <a:off x="398262" y="1600557"/>
            <a:ext cx="2934912" cy="2854086"/>
          </a:xfrm>
          <a:prstGeom prst="ellipse">
            <a:avLst/>
          </a:prstGeom>
          <a:solidFill>
            <a:srgbClr val="F0A824"/>
          </a:solidFill>
          <a:ln>
            <a:solidFill>
              <a:srgbClr val="F0A8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     </a:t>
            </a:r>
            <a:r>
              <a:rPr lang="en-IE" sz="2400" b="1" dirty="0" smtClean="0"/>
              <a:t>Collaborative </a:t>
            </a:r>
            <a:r>
              <a:rPr lang="en-IE" sz="2400" b="1" dirty="0"/>
              <a:t>Response Planning</a:t>
            </a:r>
          </a:p>
        </p:txBody>
      </p:sp>
      <p:sp>
        <p:nvSpPr>
          <p:cNvPr id="13" name="Oval 12"/>
          <p:cNvSpPr/>
          <p:nvPr/>
        </p:nvSpPr>
        <p:spPr>
          <a:xfrm>
            <a:off x="3175040" y="1600557"/>
            <a:ext cx="2934912" cy="2854086"/>
          </a:xfrm>
          <a:prstGeom prst="ellipse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       </a:t>
            </a:r>
            <a:r>
              <a:rPr lang="en-IE" sz="2400" b="1" dirty="0" smtClean="0"/>
              <a:t>Multiagency  </a:t>
            </a:r>
          </a:p>
          <a:p>
            <a:pPr algn="ctr"/>
            <a:r>
              <a:rPr lang="en-IE" sz="2400" b="1" dirty="0"/>
              <a:t>  </a:t>
            </a:r>
            <a:r>
              <a:rPr lang="en-IE" sz="2400" b="1" dirty="0" smtClean="0"/>
              <a:t>Training</a:t>
            </a:r>
            <a:r>
              <a:rPr lang="en-IE" sz="2400" b="1" dirty="0"/>
              <a:t> </a:t>
            </a:r>
          </a:p>
        </p:txBody>
      </p:sp>
      <p:sp>
        <p:nvSpPr>
          <p:cNvPr id="14" name="Oval 13"/>
          <p:cNvSpPr/>
          <p:nvPr/>
        </p:nvSpPr>
        <p:spPr>
          <a:xfrm>
            <a:off x="5972424" y="1641788"/>
            <a:ext cx="2934912" cy="2854086"/>
          </a:xfrm>
          <a:prstGeom prst="ellipse">
            <a:avLst/>
          </a:prstGeom>
          <a:solidFill>
            <a:srgbClr val="E13D6B"/>
          </a:solidFill>
          <a:ln>
            <a:solidFill>
              <a:srgbClr val="E13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E" b="1" dirty="0" smtClean="0"/>
              <a:t>         </a:t>
            </a:r>
            <a:r>
              <a:rPr lang="en-IE" sz="2400" b="1" dirty="0" smtClean="0"/>
              <a:t>Dynamic     </a:t>
            </a:r>
          </a:p>
          <a:p>
            <a:pPr algn="just"/>
            <a:r>
              <a:rPr lang="en-IE" sz="2400" b="1" dirty="0"/>
              <a:t> </a:t>
            </a:r>
            <a:r>
              <a:rPr lang="en-IE" sz="2400" b="1" dirty="0" smtClean="0"/>
              <a:t>      Scenario     </a:t>
            </a:r>
          </a:p>
          <a:p>
            <a:pPr algn="just"/>
            <a:r>
              <a:rPr lang="en-IE" sz="2400" b="1" dirty="0"/>
              <a:t> </a:t>
            </a:r>
            <a:r>
              <a:rPr lang="en-IE" sz="2400" b="1" dirty="0" smtClean="0"/>
              <a:t>      Building</a:t>
            </a:r>
            <a:endParaRPr lang="en-IE" sz="2400" b="1" dirty="0"/>
          </a:p>
        </p:txBody>
      </p:sp>
      <p:sp>
        <p:nvSpPr>
          <p:cNvPr id="15" name="Oval 14"/>
          <p:cNvSpPr/>
          <p:nvPr/>
        </p:nvSpPr>
        <p:spPr>
          <a:xfrm>
            <a:off x="8749202" y="1600557"/>
            <a:ext cx="2934912" cy="2854086"/>
          </a:xfrm>
          <a:prstGeom prst="ellipse">
            <a:avLst/>
          </a:prstGeom>
          <a:solidFill>
            <a:srgbClr val="0098B6"/>
          </a:solidFill>
          <a:ln>
            <a:solidFill>
              <a:srgbClr val="0098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2400" b="1" dirty="0" smtClean="0"/>
              <a:t>     </a:t>
            </a:r>
          </a:p>
          <a:p>
            <a:endParaRPr lang="en-IE" sz="2400" b="1" dirty="0"/>
          </a:p>
          <a:p>
            <a:r>
              <a:rPr lang="en-IE" sz="2400" b="1" dirty="0" smtClean="0"/>
              <a:t>    End </a:t>
            </a:r>
            <a:r>
              <a:rPr lang="en-IE" sz="2400" b="1" dirty="0"/>
              <a:t>to end </a:t>
            </a:r>
            <a:r>
              <a:rPr lang="en-IE" sz="2400" b="1" dirty="0" smtClean="0"/>
              <a:t> </a:t>
            </a:r>
          </a:p>
          <a:p>
            <a:r>
              <a:rPr lang="en-IE" sz="2400" b="1" dirty="0"/>
              <a:t> </a:t>
            </a:r>
            <a:r>
              <a:rPr lang="en-IE" sz="2400" b="1" dirty="0" smtClean="0"/>
              <a:t>Interoperable</a:t>
            </a:r>
          </a:p>
          <a:p>
            <a:r>
              <a:rPr lang="en-IE" sz="2200" b="1" dirty="0"/>
              <a:t> </a:t>
            </a:r>
            <a:r>
              <a:rPr lang="en-IE" sz="2200" b="1" dirty="0" smtClean="0"/>
              <a:t>        </a:t>
            </a:r>
            <a:r>
              <a:rPr lang="en-IE" sz="2400" b="1" dirty="0" smtClean="0"/>
              <a:t>system</a:t>
            </a:r>
          </a:p>
          <a:p>
            <a:r>
              <a:rPr lang="en-IE" sz="2000" b="1" dirty="0" smtClean="0"/>
              <a:t>               for  </a:t>
            </a:r>
          </a:p>
          <a:p>
            <a:r>
              <a:rPr lang="en-IE" sz="2000" b="1" dirty="0"/>
              <a:t> </a:t>
            </a:r>
            <a:r>
              <a:rPr lang="en-IE" sz="2000" b="1" dirty="0" smtClean="0"/>
              <a:t>   preparedness  </a:t>
            </a:r>
          </a:p>
          <a:p>
            <a:r>
              <a:rPr lang="en-IE" sz="2000" b="1" dirty="0"/>
              <a:t> </a:t>
            </a:r>
            <a:r>
              <a:rPr lang="en-IE" sz="2000" b="1" dirty="0" smtClean="0"/>
              <a:t>     +  response   </a:t>
            </a:r>
          </a:p>
          <a:p>
            <a:r>
              <a:rPr lang="en-IE" b="1" dirty="0"/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1815" y="6050078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i="1" dirty="0" smtClean="0"/>
              <a:t>* Unique selling point</a:t>
            </a:r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val="121425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Brand</a:t>
            </a:r>
            <a:r>
              <a:rPr lang="en-US" dirty="0" smtClean="0"/>
              <a:t> </a:t>
            </a:r>
            <a:r>
              <a:rPr lang="en-US" i="1" dirty="0" smtClean="0"/>
              <a:t>+ message</a:t>
            </a:r>
            <a:endParaRPr lang="en-US" i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D7EEB7-58B8-4A37-A2B0-4BAA72620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dirty="0" smtClean="0"/>
              <a:t>MS 20 Comms Programme </a:t>
            </a:r>
          </a:p>
          <a:p>
            <a:r>
              <a:rPr lang="en-IE" dirty="0" smtClean="0"/>
              <a:t>Referenced +networked DM actors</a:t>
            </a: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0D47A29-CF75-497F-9C7A-65A9E45D9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IE"/>
              <a:t>Slide </a:t>
            </a:r>
            <a:fld id="{D30F262A-29C6-4D22-AEDB-8B2C4301D7A3}" type="slidenum">
              <a:rPr lang="el-GR" smtClean="0"/>
              <a:pPr/>
              <a:t>4</a:t>
            </a:fld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IE" sz="2000" dirty="0" smtClean="0"/>
              <a:t>Messages based on IN-PREP system offering civil protection + first responder agencies to</a:t>
            </a:r>
            <a:endParaRPr lang="en-IE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IE" sz="1800" dirty="0" smtClean="0"/>
              <a:t>All our activities lead to the overarching vision of </a:t>
            </a:r>
            <a:r>
              <a:rPr lang="en-IE" sz="1800" b="1" i="1" dirty="0" smtClean="0"/>
              <a:t>better prepared responders</a:t>
            </a:r>
            <a:endParaRPr lang="en-IE" sz="1800" b="1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040" y="2463536"/>
            <a:ext cx="3868105" cy="38342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0675" y="2737879"/>
            <a:ext cx="3862424" cy="271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7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E163338-A238-4A4A-9561-226151D5C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dirty="0" smtClean="0"/>
              <a:t>MS 20 Comms Programme </a:t>
            </a:r>
          </a:p>
          <a:p>
            <a:r>
              <a:rPr lang="en-IE" dirty="0" smtClean="0"/>
              <a:t>Referenced +networked DM actors</a:t>
            </a:r>
            <a:endParaRPr lang="el-G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5371B7-D24E-4378-B8A2-DEF94C7C4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IE"/>
              <a:t>Slide </a:t>
            </a:r>
            <a:fld id="{D30F262A-29C6-4D22-AEDB-8B2C4301D7A3}" type="slidenum">
              <a:rPr lang="el-GR" smtClean="0"/>
              <a:pPr/>
              <a:t>5</a:t>
            </a:fld>
            <a:endParaRPr lang="el-GR" dirty="0"/>
          </a:p>
        </p:txBody>
      </p:sp>
      <p:pic>
        <p:nvPicPr>
          <p:cNvPr id="9" name="Content Placeholder 8" descr="C:\Users\jvarghese\Documents\Johanna\IN-PREP\IN-PREP Communication Strategy\partner_comm_network\MS20\IMG-9990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47" y="154547"/>
            <a:ext cx="6264863" cy="62648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98099" y="417214"/>
            <a:ext cx="4467896" cy="938158"/>
          </a:xfrm>
        </p:spPr>
        <p:txBody>
          <a:bodyPr>
            <a:normAutofit fontScale="90000"/>
          </a:bodyPr>
          <a:lstStyle/>
          <a:p>
            <a:r>
              <a:rPr lang="en-US" dirty="0"/>
              <a:t>O</a:t>
            </a:r>
            <a:r>
              <a:rPr lang="en-US" dirty="0" smtClean="0"/>
              <a:t>bjectives </a:t>
            </a:r>
            <a:br>
              <a:rPr lang="en-US" dirty="0" smtClean="0"/>
            </a:br>
            <a:r>
              <a:rPr lang="en-US" sz="2700" b="0" i="1" dirty="0" smtClean="0"/>
              <a:t>What why how who</a:t>
            </a:r>
            <a:endParaRPr lang="en-US" sz="2700" b="0" i="1" dirty="0"/>
          </a:p>
        </p:txBody>
      </p:sp>
    </p:spTree>
    <p:extLst>
      <p:ext uri="{BB962C8B-B14F-4D97-AF65-F5344CB8AC3E}">
        <p14:creationId xmlns:p14="http://schemas.microsoft.com/office/powerpoint/2010/main" val="349999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819"/>
            <a:ext cx="10515600" cy="9381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Timing * </a:t>
            </a:r>
            <a:br>
              <a:rPr lang="en-US" dirty="0" smtClean="0"/>
            </a:br>
            <a:r>
              <a:rPr lang="en-US" sz="2700" b="0" i="1" dirty="0" smtClean="0"/>
              <a:t>IN-PREP</a:t>
            </a:r>
            <a:r>
              <a:rPr lang="en-US" dirty="0" smtClean="0"/>
              <a:t> </a:t>
            </a:r>
            <a:r>
              <a:rPr lang="en-US" sz="2700" b="0" i="1" dirty="0" smtClean="0"/>
              <a:t>training programme + outreach events that partners attend</a:t>
            </a:r>
            <a:endParaRPr lang="en-US" sz="2700" b="0" i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FC51EB-D76D-4E33-BC3F-9AC56C4F2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dirty="0" smtClean="0"/>
              <a:t>MS 20 Comms Programme </a:t>
            </a:r>
          </a:p>
          <a:p>
            <a:r>
              <a:rPr lang="en-IE" dirty="0" smtClean="0"/>
              <a:t>Referenced +networked DM actors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D500FB-E7D0-4F84-A83F-5C0B9ACEC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IE"/>
              <a:t>Slide </a:t>
            </a:r>
            <a:fld id="{D30F262A-29C6-4D22-AEDB-8B2C4301D7A3}" type="slidenum">
              <a:rPr lang="el-GR" smtClean="0"/>
              <a:pPr/>
              <a:t>6</a:t>
            </a:fld>
            <a:endParaRPr lang="el-GR" dirty="0"/>
          </a:p>
        </p:txBody>
      </p:sp>
      <p:pic>
        <p:nvPicPr>
          <p:cNvPr id="7" name="Picture 6" descr="C:\Users\jvarghese\Documents\Johanna\IN-PREP\IN-PREP Communication Strategy\partner_comm_network\MS20\phonto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4" b="8469"/>
          <a:stretch/>
        </p:blipFill>
        <p:spPr bwMode="auto">
          <a:xfrm>
            <a:off x="1566041" y="1674254"/>
            <a:ext cx="8613319" cy="37606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56824" y="5496080"/>
            <a:ext cx="4893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/>
              <a:t>*link to communications programme</a:t>
            </a:r>
            <a:r>
              <a:rPr lang="en-IE" i="1" dirty="0"/>
              <a:t> critical path</a:t>
            </a:r>
            <a:r>
              <a:rPr lang="en-IE" i="1" dirty="0" smtClean="0"/>
              <a:t>      </a:t>
            </a:r>
          </a:p>
          <a:p>
            <a:r>
              <a:rPr lang="en-IE" sz="1400" i="1" dirty="0">
                <a:hlinkClick r:id="rId3"/>
              </a:rPr>
              <a:t> </a:t>
            </a:r>
            <a:r>
              <a:rPr lang="en-IE" sz="1400" i="1" dirty="0" smtClean="0">
                <a:hlinkClick r:id="rId3"/>
              </a:rPr>
              <a:t> https</a:t>
            </a:r>
            <a:r>
              <a:rPr lang="en-IE" sz="1400" i="1" dirty="0">
                <a:hlinkClick r:id="rId3"/>
              </a:rPr>
              <a:t>://</a:t>
            </a:r>
            <a:r>
              <a:rPr lang="en-IE" sz="1400" i="1" dirty="0" smtClean="0">
                <a:hlinkClick r:id="rId3"/>
              </a:rPr>
              <a:t>redmine.iccs.gr/projects/in-prep/dmsf?folder_id=6738</a:t>
            </a:r>
            <a:r>
              <a:rPr lang="en-IE" sz="1400" i="1" dirty="0" smtClean="0"/>
              <a:t>    </a:t>
            </a:r>
            <a:endParaRPr lang="en-IE" sz="1500" i="1" dirty="0"/>
          </a:p>
        </p:txBody>
      </p:sp>
    </p:spTree>
    <p:extLst>
      <p:ext uri="{BB962C8B-B14F-4D97-AF65-F5344CB8AC3E}">
        <p14:creationId xmlns:p14="http://schemas.microsoft.com/office/powerpoint/2010/main" val="146302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152" y="757269"/>
            <a:ext cx="10515600" cy="9381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Challenges</a:t>
            </a:r>
            <a:br>
              <a:rPr lang="en-US" dirty="0" smtClean="0"/>
            </a:br>
            <a:endParaRPr lang="en-US" sz="2700" b="0" i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FC51EB-D76D-4E33-BC3F-9AC56C4F2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dirty="0" smtClean="0"/>
              <a:t>MS 20 Comms Programme </a:t>
            </a:r>
          </a:p>
          <a:p>
            <a:r>
              <a:rPr lang="en-IE" dirty="0" smtClean="0"/>
              <a:t>Referenced +networked DM actors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D500FB-E7D0-4F84-A83F-5C0B9ACEC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IE"/>
              <a:t>Slide </a:t>
            </a:r>
            <a:fld id="{D30F262A-29C6-4D22-AEDB-8B2C4301D7A3}" type="slidenum">
              <a:rPr lang="el-GR" smtClean="0"/>
              <a:pPr/>
              <a:t>7</a:t>
            </a:fld>
            <a:endParaRPr lang="el-GR" dirty="0"/>
          </a:p>
        </p:txBody>
      </p:sp>
      <p:pic>
        <p:nvPicPr>
          <p:cNvPr id="8" name="Picture 7" descr="C:\Users\jvarghese\Documents\Johanna\IN-PREP\IN-PREP Communication Strategy\partner_comm_network\MS20\IMG-999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97"/>
          <a:stretch/>
        </p:blipFill>
        <p:spPr bwMode="auto">
          <a:xfrm>
            <a:off x="2024568" y="1811337"/>
            <a:ext cx="7741045" cy="34690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10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152" y="757269"/>
            <a:ext cx="10515600" cy="9381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Action required from target audience</a:t>
            </a:r>
            <a:br>
              <a:rPr lang="en-US" dirty="0" smtClean="0"/>
            </a:br>
            <a:endParaRPr lang="en-US" sz="2700" b="0" i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FC51EB-D76D-4E33-BC3F-9AC56C4F2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dirty="0" smtClean="0"/>
              <a:t>MS 20 Comms Programme </a:t>
            </a:r>
          </a:p>
          <a:p>
            <a:r>
              <a:rPr lang="en-IE" dirty="0" smtClean="0"/>
              <a:t>Referenced +networked DM actors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D500FB-E7D0-4F84-A83F-5C0B9ACEC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IE"/>
              <a:t>Slide </a:t>
            </a:r>
            <a:fld id="{D30F262A-29C6-4D22-AEDB-8B2C4301D7A3}" type="slidenum">
              <a:rPr lang="el-GR" smtClean="0"/>
              <a:pPr/>
              <a:t>8</a:t>
            </a:fld>
            <a:endParaRPr lang="el-GR" dirty="0"/>
          </a:p>
        </p:txBody>
      </p:sp>
      <p:sp>
        <p:nvSpPr>
          <p:cNvPr id="8" name="Oval 7"/>
          <p:cNvSpPr/>
          <p:nvPr/>
        </p:nvSpPr>
        <p:spPr>
          <a:xfrm>
            <a:off x="398262" y="1600557"/>
            <a:ext cx="2934912" cy="2854086"/>
          </a:xfrm>
          <a:prstGeom prst="ellipse">
            <a:avLst/>
          </a:prstGeom>
          <a:solidFill>
            <a:srgbClr val="F0A824"/>
          </a:solidFill>
          <a:ln>
            <a:solidFill>
              <a:srgbClr val="F0A8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  <a:buSzPts val="1100"/>
            </a:pPr>
            <a:r>
              <a:rPr lang="en-IE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Promote + use </a:t>
            </a:r>
            <a:r>
              <a:rPr lang="en-IE" sz="2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IN-PREP </a:t>
            </a:r>
            <a:r>
              <a:rPr lang="en-IE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training system for collaborative response planning</a:t>
            </a:r>
          </a:p>
        </p:txBody>
      </p:sp>
      <p:sp>
        <p:nvSpPr>
          <p:cNvPr id="9" name="Oval 8"/>
          <p:cNvSpPr/>
          <p:nvPr/>
        </p:nvSpPr>
        <p:spPr>
          <a:xfrm>
            <a:off x="3175040" y="1600557"/>
            <a:ext cx="2934912" cy="2854086"/>
          </a:xfrm>
          <a:prstGeom prst="ellipse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/>
              <a:t>Participate in IN-PREP training programme </a:t>
            </a:r>
            <a:endParaRPr lang="en-IE" sz="2400" b="1" dirty="0"/>
          </a:p>
        </p:txBody>
      </p:sp>
      <p:sp>
        <p:nvSpPr>
          <p:cNvPr id="10" name="Oval 9"/>
          <p:cNvSpPr/>
          <p:nvPr/>
        </p:nvSpPr>
        <p:spPr>
          <a:xfrm>
            <a:off x="5972424" y="1641788"/>
            <a:ext cx="2934912" cy="2854086"/>
          </a:xfrm>
          <a:prstGeom prst="ellipse">
            <a:avLst/>
          </a:prstGeom>
          <a:solidFill>
            <a:srgbClr val="E13D6B"/>
          </a:solidFill>
          <a:ln>
            <a:solidFill>
              <a:srgbClr val="E13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Validate </a:t>
            </a:r>
            <a:r>
              <a:rPr lang="en-IE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+ subscribe to the </a:t>
            </a:r>
            <a:r>
              <a:rPr lang="en-IE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MRPP  for multi agency training</a:t>
            </a:r>
          </a:p>
        </p:txBody>
      </p:sp>
      <p:sp>
        <p:nvSpPr>
          <p:cNvPr id="11" name="Oval 10"/>
          <p:cNvSpPr/>
          <p:nvPr/>
        </p:nvSpPr>
        <p:spPr>
          <a:xfrm>
            <a:off x="8749202" y="1600557"/>
            <a:ext cx="2934912" cy="2854086"/>
          </a:xfrm>
          <a:prstGeom prst="ellipse">
            <a:avLst/>
          </a:prstGeom>
          <a:solidFill>
            <a:srgbClr val="0098B6"/>
          </a:solidFill>
          <a:ln>
            <a:solidFill>
              <a:srgbClr val="0098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/>
              <a:t>Validate + use the Crisis Management Handbook</a:t>
            </a:r>
          </a:p>
        </p:txBody>
      </p:sp>
    </p:spTree>
    <p:extLst>
      <p:ext uri="{BB962C8B-B14F-4D97-AF65-F5344CB8AC3E}">
        <p14:creationId xmlns:p14="http://schemas.microsoft.com/office/powerpoint/2010/main" val="251077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7269"/>
            <a:ext cx="10515600" cy="9381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Message                Products                    Channels</a:t>
            </a:r>
            <a:br>
              <a:rPr lang="en-US" dirty="0" smtClean="0"/>
            </a:br>
            <a:endParaRPr lang="en-US" sz="2700" b="0" i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FC51EB-D76D-4E33-BC3F-9AC56C4F2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dirty="0" smtClean="0"/>
              <a:t>MS 20 Comms Programme </a:t>
            </a:r>
          </a:p>
          <a:p>
            <a:r>
              <a:rPr lang="en-IE" dirty="0" smtClean="0"/>
              <a:t>Referenced +networked DM actors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D500FB-E7D0-4F84-A83F-5C0B9ACEC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IE"/>
              <a:t>Slide </a:t>
            </a:r>
            <a:fld id="{D30F262A-29C6-4D22-AEDB-8B2C4301D7A3}" type="slidenum">
              <a:rPr lang="el-GR" smtClean="0"/>
              <a:pPr/>
              <a:t>9</a:t>
            </a:fld>
            <a:endParaRPr lang="el-GR" dirty="0"/>
          </a:p>
        </p:txBody>
      </p:sp>
      <p:pic>
        <p:nvPicPr>
          <p:cNvPr id="7" name="Picture 6" descr="C:\Users\jvarghese\Documents\Johanna\IN-PREP\IN-PREP Communication Strategy\partner_comm_network\MS20\phonto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2" t="70617" r="21987"/>
          <a:stretch/>
        </p:blipFill>
        <p:spPr bwMode="auto">
          <a:xfrm>
            <a:off x="8174415" y="1909494"/>
            <a:ext cx="3274903" cy="172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jvarghese\Documents\Johanna\IN-PREP\IN-PREP Communication Strategy\partner_comm_network\MS20\phonto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7" t="40542" r="12059" b="30022"/>
          <a:stretch/>
        </p:blipFill>
        <p:spPr bwMode="auto">
          <a:xfrm>
            <a:off x="3580113" y="1909494"/>
            <a:ext cx="4114800" cy="1624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jvarghese\Documents\Johanna\IN-PREP\IN-PREP Communication Strategy\partner_comm_network\MS20\phonto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2" r="24665" b="60597"/>
          <a:stretch/>
        </p:blipFill>
        <p:spPr bwMode="auto">
          <a:xfrm>
            <a:off x="838200" y="1802773"/>
            <a:ext cx="2231288" cy="17312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66041" y="5138672"/>
            <a:ext cx="95892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i="1" dirty="0" smtClean="0">
                <a:hlinkClick r:id="rId4"/>
              </a:rPr>
              <a:t>Deliverable 8.2 </a:t>
            </a:r>
            <a:r>
              <a:rPr lang="en-IE" i="1" dirty="0" smtClean="0"/>
              <a:t>links breakthroughs with messages, audiences and channels for outreach events - p15</a:t>
            </a:r>
          </a:p>
          <a:p>
            <a:r>
              <a:rPr lang="en-IE" i="1" dirty="0" smtClean="0">
                <a:hlinkClick r:id="rId5"/>
              </a:rPr>
              <a:t>Deliverable 8.3 </a:t>
            </a:r>
            <a:r>
              <a:rPr lang="en-IE" i="1" dirty="0" smtClean="0"/>
              <a:t>links key messages with sources of project results</a:t>
            </a:r>
            <a:r>
              <a:rPr lang="en-IE" i="1" dirty="0"/>
              <a:t> </a:t>
            </a:r>
            <a:r>
              <a:rPr lang="en-IE" i="1" dirty="0" smtClean="0"/>
              <a:t>and  audience - p16</a:t>
            </a:r>
          </a:p>
          <a:p>
            <a:r>
              <a:rPr lang="en-IE" i="1" dirty="0" smtClean="0">
                <a:hlinkClick r:id="rId6"/>
              </a:rPr>
              <a:t>Deliverable 8.4 </a:t>
            </a:r>
            <a:r>
              <a:rPr lang="en-IE" i="1" dirty="0" smtClean="0"/>
              <a:t>links IN-PREP key events with messages - p25</a:t>
            </a:r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val="7893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406</Words>
  <Application>Microsoft Office PowerPoint</Application>
  <PresentationFormat>Widescreen</PresentationFormat>
  <Paragraphs>124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Candara</vt:lpstr>
      <vt:lpstr>Courier New</vt:lpstr>
      <vt:lpstr>Times New Roman</vt:lpstr>
      <vt:lpstr>Wingdings</vt:lpstr>
      <vt:lpstr>Office Theme</vt:lpstr>
      <vt:lpstr>Communication Programme  MS20 </vt:lpstr>
      <vt:lpstr>Contents</vt:lpstr>
      <vt:lpstr>IN-PREP USP* </vt:lpstr>
      <vt:lpstr>Brand + message</vt:lpstr>
      <vt:lpstr>Objectives  What why how who</vt:lpstr>
      <vt:lpstr>Timing *  IN-PREP training programme + outreach events that partners attend</vt:lpstr>
      <vt:lpstr>Challenges </vt:lpstr>
      <vt:lpstr>Action required from target audience </vt:lpstr>
      <vt:lpstr>Message                Products                    Channels </vt:lpstr>
      <vt:lpstr>Referenced and networked method  </vt:lpstr>
      <vt:lpstr> </vt:lpstr>
      <vt:lpstr>Partner outreach – dissemination list / plan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Spyros Evangelatos</dc:creator>
  <cp:lastModifiedBy>Johanna Varghese</cp:lastModifiedBy>
  <cp:revision>71</cp:revision>
  <cp:lastPrinted>2019-04-12T08:40:57Z</cp:lastPrinted>
  <dcterms:created xsi:type="dcterms:W3CDTF">2017-07-19T14:19:16Z</dcterms:created>
  <dcterms:modified xsi:type="dcterms:W3CDTF">2019-04-12T09:44:39Z</dcterms:modified>
</cp:coreProperties>
</file>